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319" r:id="rId6"/>
    <p:sldId id="320" r:id="rId7"/>
    <p:sldId id="322" r:id="rId8"/>
    <p:sldId id="321" r:id="rId9"/>
    <p:sldId id="323" r:id="rId10"/>
    <p:sldId id="290" r:id="rId11"/>
    <p:sldId id="324" r:id="rId12"/>
    <p:sldId id="328" r:id="rId13"/>
    <p:sldId id="325" r:id="rId14"/>
    <p:sldId id="326" r:id="rId15"/>
    <p:sldId id="327" r:id="rId16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160DEA-489C-4DCB-A049-60C16DD63934}" v="122" dt="2019-01-16T14:18:28.8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7" autoAdjust="0"/>
    <p:restoredTop sz="85814" autoAdjust="0"/>
  </p:normalViewPr>
  <p:slideViewPr>
    <p:cSldViewPr>
      <p:cViewPr varScale="1">
        <p:scale>
          <a:sx n="113" d="100"/>
          <a:sy n="113" d="100"/>
        </p:scale>
        <p:origin x="1512" y="96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996"/>
    </p:cViewPr>
  </p:sorterViewPr>
  <p:notesViewPr>
    <p:cSldViewPr>
      <p:cViewPr varScale="1">
        <p:scale>
          <a:sx n="86" d="100"/>
          <a:sy n="86" d="100"/>
        </p:scale>
        <p:origin x="38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51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e Paulsrud Mjørlund" userId="S::lisepm@uio.no::5daa7c22-82dc-4e59-a708-0e407567788a" providerId="AD" clId="Web-{8F160DEA-489C-4DCB-A049-60C16DD63934}"/>
    <pc:docChg chg="modSld">
      <pc:chgData name="Lise Paulsrud Mjørlund" userId="S::lisepm@uio.no::5daa7c22-82dc-4e59-a708-0e407567788a" providerId="AD" clId="Web-{8F160DEA-489C-4DCB-A049-60C16DD63934}" dt="2019-01-16T14:18:28.854" v="121" actId="20577"/>
      <pc:docMkLst>
        <pc:docMk/>
      </pc:docMkLst>
      <pc:sldChg chg="modSp">
        <pc:chgData name="Lise Paulsrud Mjørlund" userId="S::lisepm@uio.no::5daa7c22-82dc-4e59-a708-0e407567788a" providerId="AD" clId="Web-{8F160DEA-489C-4DCB-A049-60C16DD63934}" dt="2019-01-16T14:18:28.854" v="121" actId="20577"/>
        <pc:sldMkLst>
          <pc:docMk/>
          <pc:sldMk cId="132678321" sldId="276"/>
        </pc:sldMkLst>
        <pc:spChg chg="mod">
          <ac:chgData name="Lise Paulsrud Mjørlund" userId="S::lisepm@uio.no::5daa7c22-82dc-4e59-a708-0e407567788a" providerId="AD" clId="Web-{8F160DEA-489C-4DCB-A049-60C16DD63934}" dt="2019-01-16T14:18:28.854" v="121" actId="20577"/>
          <ac:spMkLst>
            <pc:docMk/>
            <pc:sldMk cId="132678321" sldId="276"/>
            <ac:spMk id="3" creationId="{00000000-0000-0000-0000-000000000000}"/>
          </ac:spMkLst>
        </pc:spChg>
      </pc:sldChg>
      <pc:sldChg chg="modSp">
        <pc:chgData name="Lise Paulsrud Mjørlund" userId="S::lisepm@uio.no::5daa7c22-82dc-4e59-a708-0e407567788a" providerId="AD" clId="Web-{8F160DEA-489C-4DCB-A049-60C16DD63934}" dt="2019-01-16T14:17:16.370" v="119" actId="20577"/>
        <pc:sldMkLst>
          <pc:docMk/>
          <pc:sldMk cId="3900987877" sldId="297"/>
        </pc:sldMkLst>
        <pc:spChg chg="mod">
          <ac:chgData name="Lise Paulsrud Mjørlund" userId="S::lisepm@uio.no::5daa7c22-82dc-4e59-a708-0e407567788a" providerId="AD" clId="Web-{8F160DEA-489C-4DCB-A049-60C16DD63934}" dt="2019-01-16T14:17:16.370" v="119" actId="20577"/>
          <ac:spMkLst>
            <pc:docMk/>
            <pc:sldMk cId="3900987877" sldId="297"/>
            <ac:spMk id="3" creationId="{00000000-0000-0000-0000-000000000000}"/>
          </ac:spMkLst>
        </pc:spChg>
      </pc:sldChg>
      <pc:sldChg chg="modSp">
        <pc:chgData name="Lise Paulsrud Mjørlund" userId="S::lisepm@uio.no::5daa7c22-82dc-4e59-a708-0e407567788a" providerId="AD" clId="Web-{8F160DEA-489C-4DCB-A049-60C16DD63934}" dt="2019-01-16T14:17:03.011" v="111" actId="20577"/>
        <pc:sldMkLst>
          <pc:docMk/>
          <pc:sldMk cId="1443662647" sldId="298"/>
        </pc:sldMkLst>
        <pc:spChg chg="mod">
          <ac:chgData name="Lise Paulsrud Mjørlund" userId="S::lisepm@uio.no::5daa7c22-82dc-4e59-a708-0e407567788a" providerId="AD" clId="Web-{8F160DEA-489C-4DCB-A049-60C16DD63934}" dt="2019-01-16T14:17:03.011" v="111" actId="20577"/>
          <ac:spMkLst>
            <pc:docMk/>
            <pc:sldMk cId="1443662647" sldId="29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C25E-0209-4346-AAFA-1261F6E6D479}" type="datetimeFigureOut">
              <a:rPr lang="nb-NO" smtClean="0"/>
              <a:t>31.01.2019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A9CEC-0772-4A6F-93E2-137E1333BB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3171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Det foregår et stort og komplekst</a:t>
            </a:r>
            <a:r>
              <a:rPr lang="nb-NO" baseline="0" dirty="0" smtClean="0"/>
              <a:t> arbeid med administrativ forbedring og digitalisering ved UiO. Bakgrunnen for dette arbeidet er både nye muligheter – blant annet gjennom teknologisk utvikling – og endrede krav til hvordan og hva vi skal levere. Dette arbeidet vil påvirke våre ansattes arbeidshverdag etter hvert som endringer innføres i organisasjonen, og derfor er dere – som ledere – vår viktigste samarbeidspartnere for å forankre dette arbeidet og sikre at vi oppnår de resultatene vi sikter mot. </a:t>
            </a:r>
          </a:p>
          <a:p>
            <a:endParaRPr lang="nb-NO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Derfor har vi invitert hos inn hos i alle ledergrupper på fakultetene, for å gi dere en innføring i programmet og i de underliggende prosjektene. </a:t>
            </a:r>
            <a:r>
              <a:rPr lang="nb-NO" dirty="0" smtClean="0"/>
              <a:t>Men først vil jeg snakke litt om bakgrunnen for de</a:t>
            </a:r>
            <a:r>
              <a:rPr lang="nb-NO" baseline="0" dirty="0" smtClean="0"/>
              <a:t> aktivitetene programmet har ansvar for. 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A9CEC-0772-4A6F-93E2-137E1333BB8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6150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A9CEC-0772-4A6F-93E2-137E1333BB80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053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A9CEC-0772-4A6F-93E2-137E1333BB80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174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05000"/>
            <a:ext cx="6934200" cy="11430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Program for administrativ forbedring og digitalisering</a:t>
            </a:r>
            <a:endParaRPr lang="nb-NO" dirty="0"/>
          </a:p>
        </p:txBody>
      </p:sp>
      <p:sp>
        <p:nvSpPr>
          <p:cNvPr id="13315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nb-NO" dirty="0" smtClean="0">
                <a:latin typeface="Arial" charset="0"/>
                <a:ea typeface="Arial" charset="0"/>
                <a:cs typeface="Arial" charset="0"/>
              </a:rPr>
              <a:t>Budsjett 2019</a:t>
            </a:r>
          </a:p>
          <a:p>
            <a:pPr eaLnBrk="1" hangingPunct="1"/>
            <a:r>
              <a:rPr lang="nb-NO" dirty="0" smtClean="0">
                <a:latin typeface="Arial" charset="0"/>
                <a:ea typeface="Arial" charset="0"/>
                <a:cs typeface="Arial" charset="0"/>
              </a:rPr>
              <a:t>- Prosess budsjett 2020</a:t>
            </a:r>
            <a:endParaRPr lang="nb-NO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UiO: Økonomi og lønn – budsjett 2019</a:t>
            </a:r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492896"/>
            <a:ext cx="8239772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29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IT-drift – budsjett 2019</a:t>
            </a:r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276871"/>
            <a:ext cx="4752528" cy="367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624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Fellesløsninger – budsjett 2019</a:t>
            </a:r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342177"/>
            <a:ext cx="8436715" cy="2166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917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480910"/>
              </p:ext>
            </p:extLst>
          </p:nvPr>
        </p:nvGraphicFramePr>
        <p:xfrm>
          <a:off x="423604" y="2015380"/>
          <a:ext cx="7748795" cy="3573859"/>
        </p:xfrm>
        <a:graphic>
          <a:graphicData uri="http://schemas.openxmlformats.org/drawingml/2006/table">
            <a:tbl>
              <a:tblPr firstRow="1" bandRow="1"/>
              <a:tblGrid>
                <a:gridCol w="1549759">
                  <a:extLst>
                    <a:ext uri="{9D8B030D-6E8A-4147-A177-3AD203B41FA5}">
                      <a16:colId xmlns:a16="http://schemas.microsoft.com/office/drawing/2014/main" val="1027686232"/>
                    </a:ext>
                  </a:extLst>
                </a:gridCol>
                <a:gridCol w="1549759">
                  <a:extLst>
                    <a:ext uri="{9D8B030D-6E8A-4147-A177-3AD203B41FA5}">
                      <a16:colId xmlns:a16="http://schemas.microsoft.com/office/drawing/2014/main" val="82547421"/>
                    </a:ext>
                  </a:extLst>
                </a:gridCol>
                <a:gridCol w="1549759">
                  <a:extLst>
                    <a:ext uri="{9D8B030D-6E8A-4147-A177-3AD203B41FA5}">
                      <a16:colId xmlns:a16="http://schemas.microsoft.com/office/drawing/2014/main" val="2630677815"/>
                    </a:ext>
                  </a:extLst>
                </a:gridCol>
                <a:gridCol w="1549759">
                  <a:extLst>
                    <a:ext uri="{9D8B030D-6E8A-4147-A177-3AD203B41FA5}">
                      <a16:colId xmlns:a16="http://schemas.microsoft.com/office/drawing/2014/main" val="798936039"/>
                    </a:ext>
                  </a:extLst>
                </a:gridCol>
                <a:gridCol w="1549759">
                  <a:extLst>
                    <a:ext uri="{9D8B030D-6E8A-4147-A177-3AD203B41FA5}">
                      <a16:colId xmlns:a16="http://schemas.microsoft.com/office/drawing/2014/main" val="4170563918"/>
                    </a:ext>
                  </a:extLst>
                </a:gridCol>
              </a:tblGrid>
              <a:tr h="60918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nb-NO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nb-NO" sz="1200" dirty="0" smtClean="0"/>
                        <a:t>Intern</a:t>
                      </a:r>
                    </a:p>
                    <a:p>
                      <a:pPr algn="ctr"/>
                      <a:r>
                        <a:rPr lang="nb-NO" sz="1200" dirty="0" smtClean="0"/>
                        <a:t>prosjekt</a:t>
                      </a:r>
                      <a:endParaRPr lang="nb-NO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nb-NO" sz="1200" dirty="0" smtClean="0"/>
                        <a:t>Bevilget 2019</a:t>
                      </a:r>
                      <a:endParaRPr lang="nb-NO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nb-NO" sz="1200" dirty="0" smtClean="0"/>
                        <a:t>Overført fra 2018</a:t>
                      </a:r>
                      <a:endParaRPr lang="nb-NO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b-NO" sz="1200" dirty="0" smtClean="0"/>
                        <a:t>Sum  2019</a:t>
                      </a:r>
                      <a:endParaRPr lang="nb-NO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90582"/>
                  </a:ext>
                </a:extLst>
              </a:tr>
              <a:tr h="49411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b-NO" sz="1200" b="1" dirty="0" smtClean="0"/>
                        <a:t>Programmet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nb-NO" sz="1200" b="1" dirty="0" smtClean="0"/>
                        <a:t>000317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nb-NO" sz="1200" b="1" baseline="0" dirty="0" smtClean="0"/>
                        <a:t>2 800 000,-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nb-NO" sz="1200" b="1" dirty="0" smtClean="0"/>
                        <a:t>3 600 000,-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nb-NO" sz="1200" b="1" dirty="0" smtClean="0"/>
                        <a:t>6 400 000,-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526293"/>
                  </a:ext>
                </a:extLst>
              </a:tr>
              <a:tr h="49411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b-NO" sz="1200" b="1" dirty="0" err="1" smtClean="0"/>
                        <a:t>UiO:SA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nb-NO" sz="1200" b="1" dirty="0" smtClean="0"/>
                        <a:t>000314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nb-NO" sz="1200" b="1" dirty="0" smtClean="0"/>
                        <a:t>270 000,-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nb-NO" sz="1200" b="1" dirty="0" smtClean="0"/>
                        <a:t>8 950 000,-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nb-NO" sz="1200" b="1" dirty="0" smtClean="0"/>
                        <a:t>9 220 000,-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497257"/>
                  </a:ext>
                </a:extLst>
              </a:tr>
              <a:tr h="49411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b-NO" sz="1200" b="1" dirty="0" err="1" smtClean="0"/>
                        <a:t>UiO:ØK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nb-NO" sz="1200" b="1" dirty="0" smtClean="0"/>
                        <a:t>000315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nb-NO" sz="1200" b="1" dirty="0" smtClean="0"/>
                        <a:t>8 250 000,-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nb-NO" sz="1200" b="1" dirty="0" smtClean="0"/>
                        <a:t>1 200 000,-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nb-NO" sz="1200" b="1" dirty="0" smtClean="0"/>
                        <a:t>9 450 000,-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556630"/>
                  </a:ext>
                </a:extLst>
              </a:tr>
              <a:tr h="49411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b-NO" sz="1200" b="1" dirty="0" smtClean="0"/>
                        <a:t>IT-drift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nb-NO" sz="1200" b="1" dirty="0" smtClean="0"/>
                        <a:t>000318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nb-NO" sz="1200" b="1" dirty="0" smtClean="0"/>
                        <a:t>900 000,-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nb-NO" sz="1200" b="1" dirty="0" smtClean="0"/>
                        <a:t>350 000,-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nb-NO" sz="1200" b="1" dirty="0" smtClean="0"/>
                        <a:t>1 250 000,-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746167"/>
                  </a:ext>
                </a:extLst>
              </a:tr>
              <a:tr h="49411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b-NO" sz="1200" b="1" dirty="0" smtClean="0"/>
                        <a:t>Fellesløsninger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nb-NO" sz="1200" b="1" dirty="0" smtClean="0"/>
                        <a:t>000316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nb-NO" sz="1200" b="1" dirty="0" smtClean="0"/>
                        <a:t>450 000,-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nb-NO" sz="1200" b="1" dirty="0" smtClean="0"/>
                        <a:t>450 000,-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nb-NO" sz="1200" b="1" dirty="0" smtClean="0"/>
                        <a:t>900 000,-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536636"/>
                  </a:ext>
                </a:extLst>
              </a:tr>
              <a:tr h="49411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nb-NO" sz="1200" b="1" dirty="0" smtClean="0"/>
                        <a:t>Sum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nb-NO" sz="1200" b="1" dirty="0" smtClean="0"/>
                        <a:t>12 670 000,-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nb-NO" sz="1200" b="1" dirty="0" smtClean="0"/>
                        <a:t>14 550 000,-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/>
                      <a:r>
                        <a:rPr lang="nb-NO" sz="1200" b="1" dirty="0" smtClean="0"/>
                        <a:t>27 220 000,-</a:t>
                      </a:r>
                      <a:endParaRPr lang="nb-NO" sz="1200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127631"/>
                  </a:ext>
                </a:extLst>
              </a:tr>
            </a:tbl>
          </a:graphicData>
        </a:graphic>
      </p:graphicFrame>
      <p:sp>
        <p:nvSpPr>
          <p:cNvPr id="5" name="TekstSylinder 23"/>
          <p:cNvSpPr txBox="1"/>
          <p:nvPr/>
        </p:nvSpPr>
        <p:spPr>
          <a:xfrm>
            <a:off x="395536" y="769268"/>
            <a:ext cx="7200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24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Budsjett 2019</a:t>
            </a:r>
            <a:endParaRPr lang="nb-NO" sz="24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22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Budsjett 2020</a:t>
            </a:r>
            <a:endParaRPr lang="nb-NO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2204864"/>
            <a:ext cx="7650972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05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Skisse til budsjettprosess </a:t>
            </a:r>
            <a:r>
              <a:rPr lang="nb-NO" dirty="0" smtClean="0"/>
              <a:t>frem mot sommeren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Programstyremøtet 01.02.2019</a:t>
            </a:r>
          </a:p>
          <a:p>
            <a:pPr lvl="1"/>
            <a:r>
              <a:rPr lang="nb-NO" sz="2000" dirty="0" smtClean="0"/>
              <a:t>Starte arbeidet</a:t>
            </a:r>
          </a:p>
          <a:p>
            <a:r>
              <a:rPr lang="nb-NO" sz="2400" dirty="0" smtClean="0"/>
              <a:t>Utarbeidelse av budsjettforslag</a:t>
            </a:r>
          </a:p>
          <a:p>
            <a:pPr lvl="1"/>
            <a:r>
              <a:rPr lang="nb-NO" sz="2000" dirty="0" smtClean="0"/>
              <a:t>Frist i løpet av mars</a:t>
            </a:r>
          </a:p>
          <a:p>
            <a:r>
              <a:rPr lang="nb-NO" sz="2400" dirty="0" smtClean="0"/>
              <a:t>Programstyremøtet 10.04.2019</a:t>
            </a:r>
          </a:p>
          <a:p>
            <a:pPr lvl="1"/>
            <a:r>
              <a:rPr lang="nb-NO" sz="2000" dirty="0" smtClean="0"/>
              <a:t>Anbefale budsjettforslag</a:t>
            </a:r>
          </a:p>
          <a:p>
            <a:r>
              <a:rPr lang="nb-NO" sz="2400" dirty="0" smtClean="0"/>
              <a:t>Forankring</a:t>
            </a:r>
          </a:p>
          <a:p>
            <a:r>
              <a:rPr lang="nb-NO" sz="2400" smtClean="0"/>
              <a:t>Universitetsdirektør – mai 2019</a:t>
            </a:r>
            <a:endParaRPr lang="nb-NO" sz="2400" dirty="0" smtClean="0"/>
          </a:p>
          <a:p>
            <a:pPr lvl="1"/>
            <a:r>
              <a:rPr lang="nb-NO" sz="2000" dirty="0" smtClean="0"/>
              <a:t>Godkjenne budsjettforslag</a:t>
            </a:r>
          </a:p>
          <a:p>
            <a:r>
              <a:rPr lang="nb-NO" sz="2400" dirty="0" smtClean="0"/>
              <a:t>UiOs styrebehandling 18.06.2019</a:t>
            </a:r>
          </a:p>
          <a:p>
            <a:pPr lvl="1"/>
            <a:r>
              <a:rPr lang="nb-NO" sz="2000" dirty="0" smtClean="0"/>
              <a:t>Tildeling 2020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93250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Elementer i budsjett 2020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Investeringskostnader</a:t>
            </a:r>
          </a:p>
          <a:p>
            <a:pPr lvl="1"/>
            <a:r>
              <a:rPr lang="nb-NO" sz="1800" dirty="0" smtClean="0"/>
              <a:t>Til DFØ og til UiO: SA</a:t>
            </a:r>
          </a:p>
          <a:p>
            <a:r>
              <a:rPr lang="nb-NO" sz="2000" dirty="0" smtClean="0"/>
              <a:t>UiOs andel av BOTT-prosjektene nasjonalt</a:t>
            </a:r>
          </a:p>
          <a:p>
            <a:r>
              <a:rPr lang="nb-NO" sz="2000" dirty="0" smtClean="0"/>
              <a:t>UiOs mottaksprosjekter</a:t>
            </a:r>
          </a:p>
          <a:p>
            <a:r>
              <a:rPr lang="nb-NO" sz="2000" dirty="0" smtClean="0"/>
              <a:t>Vikarbehov</a:t>
            </a:r>
          </a:p>
          <a:p>
            <a:r>
              <a:rPr lang="nb-NO" sz="2000" dirty="0" smtClean="0"/>
              <a:t>Avviklingskostnader</a:t>
            </a:r>
          </a:p>
          <a:p>
            <a:pPr lvl="1"/>
            <a:r>
              <a:rPr lang="nb-NO" sz="1800" dirty="0" smtClean="0"/>
              <a:t>Konsekvenser av ny økonomimodell</a:t>
            </a:r>
          </a:p>
          <a:p>
            <a:pPr lvl="1"/>
            <a:r>
              <a:rPr lang="nb-NO" sz="1800" dirty="0" smtClean="0"/>
              <a:t>Hva gjør vi med det gamle arkivet?</a:t>
            </a:r>
          </a:p>
          <a:p>
            <a:pPr lvl="2"/>
            <a:r>
              <a:rPr lang="nb-NO" sz="1600" dirty="0" smtClean="0"/>
              <a:t>Avskrivning av gamle dokumenter/</a:t>
            </a:r>
            <a:r>
              <a:rPr lang="nb-NO" sz="1600" dirty="0" err="1" smtClean="0"/>
              <a:t>scanning</a:t>
            </a:r>
            <a:r>
              <a:rPr lang="nb-NO" sz="1600" dirty="0" smtClean="0"/>
              <a:t> </a:t>
            </a:r>
            <a:r>
              <a:rPr lang="nb-NO" sz="1600" dirty="0" err="1" smtClean="0"/>
              <a:t>osv</a:t>
            </a:r>
            <a:endParaRPr lang="nb-NO" sz="1600" dirty="0" smtClean="0"/>
          </a:p>
          <a:p>
            <a:r>
              <a:rPr lang="nb-NO" sz="2000" dirty="0" smtClean="0"/>
              <a:t>Andre </a:t>
            </a:r>
            <a:r>
              <a:rPr lang="nb-NO" sz="2000" dirty="0" smtClean="0"/>
              <a:t>forhold</a:t>
            </a:r>
          </a:p>
          <a:p>
            <a:pPr lvl="1"/>
            <a:r>
              <a:rPr lang="nb-NO" sz="1800" dirty="0" smtClean="0"/>
              <a:t>Omstilling</a:t>
            </a:r>
          </a:p>
          <a:p>
            <a:pPr lvl="1"/>
            <a:r>
              <a:rPr lang="nb-NO" sz="1800" dirty="0" smtClean="0"/>
              <a:t>Kompetanseutvikling</a:t>
            </a:r>
          </a:p>
          <a:p>
            <a:pPr lvl="1"/>
            <a:r>
              <a:rPr lang="nb-NO" sz="1800" dirty="0" smtClean="0"/>
              <a:t>mm</a:t>
            </a:r>
            <a:endParaRPr lang="nb-NO" sz="1800" dirty="0" smtClean="0"/>
          </a:p>
          <a:p>
            <a:pPr lvl="1"/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2088244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BOTT: Økonomi og lønn - </a:t>
            </a:r>
            <a:r>
              <a:rPr lang="nb-NO" sz="2400" dirty="0" smtClean="0"/>
              <a:t>investeringer</a:t>
            </a:r>
            <a:endParaRPr lang="nb-NO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Fra styresaken 7. mai 2018</a:t>
            </a:r>
          </a:p>
          <a:p>
            <a:pPr lvl="1"/>
            <a:r>
              <a:rPr lang="nb-NO" dirty="0" smtClean="0"/>
              <a:t>«</a:t>
            </a:r>
            <a:r>
              <a:rPr lang="nb-NO" dirty="0"/>
              <a:t>Som nevnt tidligere i styresaken vil UiO måtte dekke investeringskostnader til DFØ for etablering av fremtidige løsninger/tjenester og innføringen av disse ved UiO. UiO sine andel av disse er estimert til 41 mill.kr</a:t>
            </a:r>
            <a:r>
              <a:rPr lang="nb-NO" dirty="0" smtClean="0"/>
              <a:t>.»</a:t>
            </a:r>
            <a:endParaRPr lang="nb-NO" dirty="0"/>
          </a:p>
          <a:p>
            <a:endParaRPr lang="nb-NO" dirty="0"/>
          </a:p>
        </p:txBody>
      </p:sp>
      <p:pic>
        <p:nvPicPr>
          <p:cNvPr id="4" name="Bild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710680" y="4581128"/>
            <a:ext cx="6461720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722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nb-NO" dirty="0" smtClean="0"/>
              <a:t>Back-up slides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2336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Programmets budsjett 2019</a:t>
            </a:r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009882"/>
            <a:ext cx="7647810" cy="3435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224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UiO:SA</a:t>
            </a:r>
            <a:r>
              <a:rPr lang="nb-NO" dirty="0" smtClean="0"/>
              <a:t> – budsjett 2019</a:t>
            </a:r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3" y="1981200"/>
            <a:ext cx="7814547" cy="332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84910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7D2268E04C1F34D8EFE4A7B7259E1A4" ma:contentTypeVersion="6" ma:contentTypeDescription="Opprett et nytt dokument." ma:contentTypeScope="" ma:versionID="0ab1b6a0c15d12b335e7c578b10b9a52">
  <xsd:schema xmlns:xsd="http://www.w3.org/2001/XMLSchema" xmlns:xs="http://www.w3.org/2001/XMLSchema" xmlns:p="http://schemas.microsoft.com/office/2006/metadata/properties" xmlns:ns2="1d805a27-c621-4434-a408-4caca4023378" xmlns:ns3="0a7c0c5e-2b2d-497e-ae85-6fcde7e82f53" targetNamespace="http://schemas.microsoft.com/office/2006/metadata/properties" ma:root="true" ma:fieldsID="99424f88e2babc89b2206414345e9e85" ns2:_="" ns3:_="">
    <xsd:import namespace="1d805a27-c621-4434-a408-4caca4023378"/>
    <xsd:import namespace="0a7c0c5e-2b2d-497e-ae85-6fcde7e82f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805a27-c621-4434-a408-4caca40233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7c0c5e-2b2d-497e-ae85-6fcde7e82f5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C9BCE3-68F1-4D3C-BB2E-4826B2882D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805a27-c621-4434-a408-4caca4023378"/>
    <ds:schemaRef ds:uri="0a7c0c5e-2b2d-497e-ae85-6fcde7e82f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018A58-0A51-4E37-B457-3E6A2964D7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94F4DC-E6FE-4D47-8BD5-E48B6D156AB1}">
  <ds:schemaRefs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0a7c0c5e-2b2d-497e-ae85-6fcde7e82f53"/>
    <ds:schemaRef ds:uri="1d805a27-c621-4434-a408-4caca402337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UiO_1</Template>
  <TotalTime>7252</TotalTime>
  <Words>382</Words>
  <Application>Microsoft Office PowerPoint</Application>
  <PresentationFormat>On-screen Show (4:3)</PresentationFormat>
  <Paragraphs>80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ヒラギノ角ゴ Pro W3</vt:lpstr>
      <vt:lpstr>Blank Presentation</vt:lpstr>
      <vt:lpstr>Program for administrativ forbedring og digitalisering</vt:lpstr>
      <vt:lpstr>PowerPoint Presentation</vt:lpstr>
      <vt:lpstr>Budsjett 2020</vt:lpstr>
      <vt:lpstr>Skisse til budsjettprosess frem mot sommeren</vt:lpstr>
      <vt:lpstr>Elementer i budsjett 2020</vt:lpstr>
      <vt:lpstr>BOTT: Økonomi og lønn - investeringer</vt:lpstr>
      <vt:lpstr>PowerPoint Presentation</vt:lpstr>
      <vt:lpstr>Programmets budsjett 2019</vt:lpstr>
      <vt:lpstr>UiO:SA – budsjett 2019</vt:lpstr>
      <vt:lpstr>UiO: Økonomi og lønn – budsjett 2019</vt:lpstr>
      <vt:lpstr>IT-drift – budsjett 2019</vt:lpstr>
      <vt:lpstr>Fellesløsninger – budsjett 2019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for administrativ forbedring og digitalisering</dc:title>
  <dc:creator>Lise Paulsrud Mjørlund</dc:creator>
  <cp:lastModifiedBy>Jan Thorsen</cp:lastModifiedBy>
  <cp:revision>80</cp:revision>
  <dcterms:created xsi:type="dcterms:W3CDTF">2019-01-08T09:15:48Z</dcterms:created>
  <dcterms:modified xsi:type="dcterms:W3CDTF">2019-01-31T12:43:42Z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0x01010007D2268E04C1F34D8EFE4A7B7259E1A4</vt:lpwstr>
  </property>
  <property fmtid="{D5CDD505-2E9C-101B-9397-08002B2CF9AE}" pid="3" name="AuthorIds_UIVersion_512">
    <vt:lpwstr>15</vt:lpwstr>
  </property>
</Properties>
</file>